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webextensions/webextension2.xml" ContentType="application/vnd.ms-office.webextension+xml"/>
  <Override PartName="/ppt/webextensions/webextension1.xml" ContentType="application/vnd.ms-office.webextension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webextensions/taskpanes.xml" ContentType="application/vnd.ms-office.webextensiontaskpan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  <p:sldMasterId id="2147483672" r:id="rId3"/>
  </p:sldMasterIdLst>
  <p:notesMasterIdLst>
    <p:notesMasterId r:id="rId15"/>
  </p:notesMasterIdLst>
  <p:handoutMasterIdLst>
    <p:handoutMasterId r:id="rId16"/>
  </p:handoutMasterIdLst>
  <p:sldIdLst>
    <p:sldId id="270" r:id="rId4"/>
    <p:sldId id="259" r:id="rId5"/>
    <p:sldId id="294" r:id="rId6"/>
    <p:sldId id="295" r:id="rId7"/>
    <p:sldId id="281" r:id="rId8"/>
    <p:sldId id="286" r:id="rId9"/>
    <p:sldId id="293" r:id="rId10"/>
    <p:sldId id="296" r:id="rId11"/>
    <p:sldId id="297" r:id="rId12"/>
    <p:sldId id="298" r:id="rId13"/>
    <p:sldId id="2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first slide" id="{EBA04D78-D1FF-49F4-BDD6-03EE135E606E}">
          <p14:sldIdLst>
            <p14:sldId id="270"/>
          </p14:sldIdLst>
        </p14:section>
        <p14:section name="List of contents" id="{65043596-36B7-4360-BB5C-7A99EFAEC5C9}">
          <p14:sldIdLst>
            <p14:sldId id="259"/>
            <p14:sldId id="281"/>
            <p14:sldId id="286"/>
            <p14:sldId id="293"/>
          </p14:sldIdLst>
        </p14:section>
        <p14:section name="Title, main slides" id="{B26F6679-C236-4D3D-BC2F-CAE5ED400718}">
          <p14:sldIdLst/>
        </p14:section>
        <p14:section name="bibliography" id="{2ECB0A3B-7D16-4F98-AD6A-5308DF7BF078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980" autoAdjust="0"/>
    <p:restoredTop sz="94660"/>
  </p:normalViewPr>
  <p:slideViewPr>
    <p:cSldViewPr snapToGrid="0">
      <p:cViewPr>
        <p:scale>
          <a:sx n="70" d="100"/>
          <a:sy n="70" d="100"/>
        </p:scale>
        <p:origin x="-660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166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=""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pPr/>
              <a:t>08.12.2025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pPr/>
              <a:t>08/12/2025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=""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=""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12A6E-8E07-41BF-A0A3-3F2BF48E7745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=""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=""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=""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=""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=""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=""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=""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0D682-ADD0-49A9-827B-2250910F4FA1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=""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=""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=""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=""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E070-7D05-4698-8498-70EBE2094E29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=""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=""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BF9-A550-47B6-A52F-D83BBC1C17F4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=""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=""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=""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807CF-9F2F-490E-9D6A-2EFEDEB698E8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=""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=""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=""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FD4-A37E-4BAB-8A99-FA8610E32781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=""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2E69-D35C-464A-8913-B8D53BF53101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=""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=""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F6B8-BDE3-48FE-8FAC-6B971E4AD3C9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=""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=""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C448-1114-4B41-9575-69915FFF7D3A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=""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E466E-C482-4DFC-904C-F03FDB47E2F3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=""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=""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=""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=""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=""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=""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4A9BD06-27CB-406D-B020-DF52AE6E8585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=""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=""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=""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=""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=""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3215639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=""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=""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Adharsh Pappinisseri Veedu</a:t>
            </a:r>
          </a:p>
        </p:txBody>
      </p:sp>
    </p:spTree>
    <p:extLst>
      <p:ext uri="{BB962C8B-B14F-4D97-AF65-F5344CB8AC3E}">
        <p14:creationId xmlns="" xmlns:p14="http://schemas.microsoft.com/office/powerpoint/2010/main" val="1754527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=""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=""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=""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=""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=""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=""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=""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=""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54358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=""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=""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=""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=""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=""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=""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=""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=""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=""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=""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=""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=""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=""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=""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096F9B-BE65-486B-B8E8-12EF8E58B3B4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=""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=""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398442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=""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=""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=""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=""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=""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=""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=""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=""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EEEA123-68DA-495E-993C-6E3C45537E60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34773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=""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=""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=""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=""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=""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r>
              <a:rPr lang="it-IT" dirty="0"/>
              <a:t/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=""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=""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=""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=""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B738-FB44-4953-BA7A-AFB852E86761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=""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=""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=""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=""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=""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=""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4CCB00D-A44C-4CB6-B3D0-AE385FA4671E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=""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=""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=""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=""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=""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=""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=""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8B5D5-1297-49B2-8C0F-0697C6E49B25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=""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=""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=""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6DF2A-5C0F-49C5-AD28-E5CBDA5627A7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=""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=""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=""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=""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=""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=""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=""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=""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=""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=""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DB99B-0F4F-4F9B-9A32-2ECA2F4528C6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=""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=""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=""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=""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=""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=""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99C6-FE58-4669-A9B0-CE74E3310E0A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=""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=""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=""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=""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=""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=""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=""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Rotor Hub and Pitch System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90C3CAC-04C1-4CA4-98F0-49CD057AD2FD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=""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=""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=""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96580-01E6-4EFE-836F-AA1E171E6E67}" type="datetimeFigureOut">
              <a:rPr lang="en-US" smtClean="0"/>
              <a:pPr/>
              <a:t>08-Dec-25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7B9B0-7DA0-449E-A7EC-01D9B7BD2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Rotor Hub and Pitch System / 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A0CBDBF-D81E-48AE-86BB-BD540A8A418D}" type="datetime1">
              <a:rPr lang="en-GB" smtClean="0"/>
              <a:pPr/>
              <a:t>08/12/2025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rim-bakhtyar/Optimus-Syria-WEC/tree/main/6_Documentation_Archive/Guidelines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7C1733-F87C-4CC9-88C2-2A7482A75C5A}" type="datetime1">
              <a:rPr lang="en-GB" smtClean="0">
                <a:latin typeface="Aptos"/>
                <a:cs typeface="Times New Roman" pitchFamily="18" charset="0"/>
              </a:rPr>
              <a:pPr/>
              <a:t>08/12/2025</a:t>
            </a:fld>
            <a:endParaRPr lang="en-GB" dirty="0">
              <a:latin typeface="Aptos"/>
              <a:cs typeface="Times New Roman" pitchFamily="18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68343" y="6564113"/>
            <a:ext cx="3385457" cy="365125"/>
          </a:xfrm>
        </p:spPr>
        <p:txBody>
          <a:bodyPr/>
          <a:lstStyle/>
          <a:p>
            <a:r>
              <a:rPr lang="en-GB" dirty="0">
                <a:latin typeface="Aptos"/>
              </a:rPr>
              <a:t>Rotor Hub and Pitch System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894" y="2726598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>
                <a:latin typeface="Times New Roman" pitchFamily="18" charset="0"/>
                <a:cs typeface="Times New Roman" pitchFamily="18" charset="0"/>
              </a:rPr>
              <a:t>Rotor Hub And Pitch System</a:t>
            </a:r>
            <a:endParaRPr lang="en-GB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963" y="4121834"/>
            <a:ext cx="3130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Group Members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Dhruvin Kakdiya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Adharsh Pappinisseri Veedu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Syed Mohammed Sikandar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8430" y="4188655"/>
            <a:ext cx="5899051" cy="1655762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Week number : </a:t>
            </a:r>
            <a:r>
              <a:rPr lang="it-IT" sz="2000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it-IT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Date: </a:t>
            </a:r>
            <a:r>
              <a:rPr lang="it-IT" sz="2000" dirty="0" smtClean="0">
                <a:latin typeface="Times New Roman" pitchFamily="18" charset="0"/>
                <a:cs typeface="Times New Roman" pitchFamily="18" charset="0"/>
              </a:rPr>
              <a:t>09/12/2025</a:t>
            </a:r>
            <a:endParaRPr lang="it-IT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Supervisor: Prof. Peter Quell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510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Work on Pending component ( already contacted company for suitable batteries and expecting reply this week)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Assembly adjustments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Analysis of Hub and spinner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7389" y="2214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Work to be done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Rotor Hub and Pitch System / </a:t>
            </a:r>
            <a:r>
              <a:rPr lang="en-GB" dirty="0" err="1" smtClean="0"/>
              <a:t>Optimus</a:t>
            </a:r>
            <a:r>
              <a:rPr lang="en-GB" dirty="0" smtClean="0"/>
              <a:t>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Times New Roman" pitchFamily="18" charset="0"/>
              </a:rPr>
              <a:t>Muthu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 smtClean="0">
                <a:cs typeface="Times New Roman" pitchFamily="18" charset="0"/>
              </a:rPr>
              <a:t>Thirunavukarasu</a:t>
            </a:r>
            <a:endParaRPr lang="en-US" dirty="0"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Project report Optimus shakti 5.0 [05.12.2025]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Project report Optimus Ocean 17.0 [05.12.2025]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Chapter 7 and 8 of DNV GUIDELINES (DNVGL-ST-0361, Edition September 2016)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https://github.com/Karim-bakhtyar/Optimus-Syria-WEC/tree/main/6_Documentation_Archive/Guidelines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[06.12.2025]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cs typeface="Times New Roman" pitchFamily="18" charset="0"/>
              </a:rPr>
              <a:t>Muthu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 smtClean="0">
                <a:cs typeface="Times New Roman" pitchFamily="18" charset="0"/>
              </a:rPr>
              <a:t>Thirunavukarasu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="" xmlns:a16="http://schemas.microsoft.com/office/drawing/2014/main" id="{CDCB6ED1-18E3-9640-3D93-84F8B0B15004}"/>
              </a:ext>
            </a:extLst>
          </p:cNvPr>
          <p:cNvSpPr txBox="1">
            <a:spLocks/>
          </p:cNvSpPr>
          <p:nvPr/>
        </p:nvSpPr>
        <p:spPr>
          <a:xfrm>
            <a:off x="938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Bibliography</a:t>
            </a: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1">
              <a:lnSpc>
                <a:spcPct val="150000"/>
              </a:lnSpc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endParaRPr lang="de-DE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=""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63" y="0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latin typeface="Times New Roman" pitchFamily="18" charset="0"/>
                <a:cs typeface="Times New Roman" pitchFamily="18" charset="0"/>
              </a:rPr>
              <a:t>List of contents 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=""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9754-B76E-4698-9FD4-22B63EC7C81C}" type="datetime1">
              <a:rPr lang="en-GB" smtClean="0">
                <a:latin typeface="Aptos"/>
              </a:rPr>
              <a:pPr/>
              <a:t>08/12/2025</a:t>
            </a:fld>
            <a:endParaRPr lang="en-GB" dirty="0">
              <a:latin typeface="Aptos"/>
            </a:endParaRPr>
          </a:p>
        </p:txBody>
      </p:sp>
      <p:sp>
        <p:nvSpPr>
          <p:cNvPr id="24" name="Fußzeilenplatzhalter 23">
            <a:extLst>
              <a:ext uri="{FF2B5EF4-FFF2-40B4-BE49-F238E27FC236}">
                <a16:creationId xmlns=""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8343" y="6564113"/>
            <a:ext cx="3385457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=""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err="1">
                <a:cs typeface="Times New Roman" pitchFamily="18" charset="0"/>
              </a:rPr>
              <a:t>Muthu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Thirunavukarasu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5657" y="1867989"/>
            <a:ext cx="48109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Hub cad model &amp; Specification</a:t>
            </a:r>
          </a:p>
          <a:p>
            <a:pPr marL="228600" indent="-228600" algn="l">
              <a:lnSpc>
                <a:spcPct val="200000"/>
              </a:lnSpc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Blade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Bearing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Cad model &amp; Specification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228600" indent="-228600" algn="l">
              <a:lnSpc>
                <a:spcPct val="200000"/>
              </a:lnSpc>
              <a:buAutoNum type="arabicPeriod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Updated Additional Stiffening ring Model</a:t>
            </a:r>
          </a:p>
          <a:p>
            <a:pPr marL="228600" indent="-228600" algn="l">
              <a:lnSpc>
                <a:spcPct val="200000"/>
              </a:lnSpc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Hub Assembly</a:t>
            </a:r>
          </a:p>
          <a:p>
            <a:pPr marL="228600" indent="-228600" algn="l">
              <a:lnSpc>
                <a:spcPct val="200000"/>
              </a:lnSpc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Work to be done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65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06439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Hub cad model &amp; Specification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Rotor Hub and Pitch System / </a:t>
            </a:r>
            <a:r>
              <a:rPr lang="en-GB" dirty="0" err="1" smtClean="0"/>
              <a:t>Optimus</a:t>
            </a:r>
            <a:r>
              <a:rPr lang="en-GB" dirty="0" smtClean="0"/>
              <a:t>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8" name="Picture 7" descr="hub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90" y="1439123"/>
            <a:ext cx="5094514" cy="452745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675120" y="1792695"/>
          <a:ext cx="4833257" cy="4216221"/>
        </p:xfrm>
        <a:graphic>
          <a:graphicData uri="http://schemas.openxmlformats.org/drawingml/2006/table">
            <a:tbl>
              <a:tblPr/>
              <a:tblGrid>
                <a:gridCol w="3502768"/>
                <a:gridCol w="1330489"/>
              </a:tblGrid>
              <a:tr h="636103">
                <a:tc>
                  <a:txBody>
                    <a:bodyPr/>
                    <a:lstStyle/>
                    <a:p>
                      <a:pPr marL="71120" marR="0" algn="ctr">
                        <a:lnSpc>
                          <a:spcPct val="200000"/>
                        </a:lnSpc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Cast Iron (EN-GJS-400-</a:t>
                      </a:r>
                      <a:r>
                        <a:rPr lang="en-US" sz="1600" b="1" spc="-25" dirty="0" smtClean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18</a:t>
                      </a:r>
                      <a:r>
                        <a:rPr lang="en-US" sz="1600" b="1" spc="-25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0" algn="ctr">
                        <a:lnSpc>
                          <a:spcPct val="200000"/>
                        </a:lnSpc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600" b="1" spc="-10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Value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4"/>
                    </a:solidFill>
                  </a:tcPr>
                </a:tc>
              </a:tr>
              <a:tr h="595327">
                <a:tc>
                  <a:txBody>
                    <a:bodyPr/>
                    <a:lstStyle/>
                    <a:p>
                      <a:pPr marL="67945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Tensile strength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360</a:t>
                      </a:r>
                      <a:r>
                        <a:rPr lang="en-US" sz="1800" spc="-25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MPa</a:t>
                      </a:r>
                      <a:endParaRPr lang="en-US" sz="1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599405">
                <a:tc>
                  <a:txBody>
                    <a:bodyPr/>
                    <a:lstStyle/>
                    <a:p>
                      <a:pPr marL="67945" marR="0" algn="ctr">
                        <a:lnSpc>
                          <a:spcPct val="2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Compressive </a:t>
                      </a:r>
                      <a:r>
                        <a:rPr lang="en-US" sz="1800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Strength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" marR="0" algn="ctr">
                        <a:lnSpc>
                          <a:spcPct val="2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275</a:t>
                      </a:r>
                      <a:r>
                        <a:rPr lang="en-US" sz="1800" spc="-25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MPa</a:t>
                      </a:r>
                      <a:endParaRPr lang="en-US" sz="1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5327">
                <a:tc>
                  <a:txBody>
                    <a:bodyPr/>
                    <a:lstStyle/>
                    <a:p>
                      <a:pPr marL="67945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Yield </a:t>
                      </a:r>
                      <a:r>
                        <a:rPr lang="en-US" sz="1800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strength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220</a:t>
                      </a:r>
                      <a:r>
                        <a:rPr lang="en-US" sz="1800" spc="-25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MPa</a:t>
                      </a:r>
                      <a:endParaRPr lang="en-US" sz="1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595327">
                <a:tc>
                  <a:txBody>
                    <a:bodyPr/>
                    <a:lstStyle/>
                    <a:p>
                      <a:pPr marL="67945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Young’s Modulus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169</a:t>
                      </a:r>
                      <a:r>
                        <a:rPr lang="en-US" sz="1800" spc="-25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GPa</a:t>
                      </a:r>
                      <a:endParaRPr lang="en-US" sz="18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5327">
                <a:tc>
                  <a:txBody>
                    <a:bodyPr/>
                    <a:lstStyle/>
                    <a:p>
                      <a:pPr marL="67945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pc="-1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Density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7100</a:t>
                      </a:r>
                      <a:r>
                        <a:rPr lang="en-US" sz="1800" spc="-1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Kg/m</a:t>
                      </a:r>
                      <a:r>
                        <a:rPr lang="en-US" sz="1800" spc="-1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599405">
                <a:tc>
                  <a:txBody>
                    <a:bodyPr/>
                    <a:lstStyle/>
                    <a:p>
                      <a:pPr marL="67945" marR="0" algn="ctr">
                        <a:lnSpc>
                          <a:spcPct val="2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Poisson’s ratio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" marR="0" algn="ctr">
                        <a:lnSpc>
                          <a:spcPct val="2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 spc="-2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0.28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85108" y="6074228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Spinner side view [ own design ]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err="1">
                <a:cs typeface="Times New Roman" pitchFamily="18" charset="0"/>
              </a:rPr>
              <a:t>Muthu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Thirunavukarasu</a:t>
            </a:r>
            <a:endParaRPr lang="en-US" dirty="0"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Rotor Hub and Pitch System / </a:t>
            </a:r>
            <a:r>
              <a:rPr lang="en-GB" dirty="0" err="1" smtClean="0"/>
              <a:t>Optimus</a:t>
            </a:r>
            <a:r>
              <a:rPr lang="en-GB" dirty="0" smtClean="0"/>
              <a:t>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 descr="hub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50" y="1466197"/>
            <a:ext cx="4702628" cy="435553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016171" y="1515289"/>
          <a:ext cx="5675085" cy="5020331"/>
        </p:xfrm>
        <a:graphic>
          <a:graphicData uri="http://schemas.openxmlformats.org/drawingml/2006/table">
            <a:tbl>
              <a:tblPr/>
              <a:tblGrid>
                <a:gridCol w="2867945"/>
                <a:gridCol w="2807140"/>
              </a:tblGrid>
              <a:tr h="435557">
                <a:tc gridSpan="2">
                  <a:txBody>
                    <a:bodyPr/>
                    <a:lstStyle/>
                    <a:p>
                      <a:pPr marL="6350" marR="0" algn="ctr"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Rotor </a:t>
                      </a:r>
                      <a:r>
                        <a:rPr lang="en-US" sz="1600" b="1" spc="-25" dirty="0" smtClean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Hub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0433">
                <a:tc>
                  <a:txBody>
                    <a:bodyPr/>
                    <a:lstStyle/>
                    <a:p>
                      <a:pPr marL="6350" marR="1270" algn="ctr">
                        <a:lnSpc>
                          <a:spcPct val="200000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Hub </a:t>
                      </a:r>
                      <a:r>
                        <a:rPr lang="en-US" sz="1600" b="1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diameter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1905" algn="ctr">
                        <a:lnSpc>
                          <a:spcPct val="200000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4500 </a:t>
                      </a:r>
                      <a:r>
                        <a:rPr lang="en-US" sz="1600" spc="-25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mm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446689">
                <a:tc>
                  <a:txBody>
                    <a:bodyPr/>
                    <a:lstStyle/>
                    <a:p>
                      <a:pPr marL="6350" marR="0" algn="ctr">
                        <a:lnSpc>
                          <a:spcPct val="200000"/>
                        </a:lnSpc>
                        <a:spcBef>
                          <a:spcPts val="8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Cone </a:t>
                      </a:r>
                      <a:r>
                        <a:rPr lang="en-US" sz="1600" b="1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angle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" marR="2540" algn="ctr">
                        <a:lnSpc>
                          <a:spcPct val="200000"/>
                        </a:lnSpc>
                        <a:spcBef>
                          <a:spcPts val="80"/>
                        </a:spcBef>
                        <a:spcAft>
                          <a:spcPts val="0"/>
                        </a:spcAft>
                      </a:pPr>
                      <a:r>
                        <a:rPr lang="en-US" sz="1600" spc="-25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4°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941">
                <a:tc>
                  <a:txBody>
                    <a:bodyPr/>
                    <a:lstStyle/>
                    <a:p>
                      <a:pPr marL="6350" marR="1270" algn="ctr">
                        <a:lnSpc>
                          <a:spcPct val="200000"/>
                        </a:lnSpc>
                        <a:spcBef>
                          <a:spcPts val="6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Total </a:t>
                      </a:r>
                      <a:r>
                        <a:rPr lang="en-US" sz="1600" b="1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weight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1905" algn="ctr">
                        <a:lnSpc>
                          <a:spcPct val="200000"/>
                        </a:lnSpc>
                        <a:spcBef>
                          <a:spcPts val="6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40 </a:t>
                      </a:r>
                      <a:r>
                        <a:rPr lang="en-US" sz="1600" spc="-5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443941">
                <a:tc>
                  <a:txBody>
                    <a:bodyPr/>
                    <a:lstStyle/>
                    <a:p>
                      <a:pPr marL="6350" marR="2540" algn="ctr">
                        <a:lnSpc>
                          <a:spcPct val="200000"/>
                        </a:lnSpc>
                        <a:spcBef>
                          <a:spcPts val="65"/>
                        </a:spcBef>
                        <a:spcAft>
                          <a:spcPts val="0"/>
                        </a:spcAft>
                      </a:pPr>
                      <a:r>
                        <a:rPr lang="en-US" sz="1600" b="1" spc="-1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Material</a:t>
                      </a:r>
                      <a:endParaRPr lang="en-US" sz="16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" marR="0" algn="ctr">
                        <a:lnSpc>
                          <a:spcPct val="200000"/>
                        </a:lnSpc>
                        <a:spcBef>
                          <a:spcPts val="65"/>
                        </a:spcBef>
                        <a:spcAft>
                          <a:spcPts val="0"/>
                        </a:spcAft>
                      </a:pPr>
                      <a:r>
                        <a:rPr lang="en-US" sz="1600" spc="-1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EN-GJS-400-</a:t>
                      </a:r>
                      <a:r>
                        <a:rPr lang="en-US" sz="1600" spc="-25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18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941">
                <a:tc rowSpan="2">
                  <a:txBody>
                    <a:bodyPr/>
                    <a:lstStyle/>
                    <a:p>
                      <a:pPr marL="358140" marR="0" algn="ctr">
                        <a:lnSpc>
                          <a:spcPct val="200000"/>
                        </a:lnSpc>
                        <a:spcBef>
                          <a:spcPts val="90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Hub to shaft </a:t>
                      </a:r>
                      <a:r>
                        <a:rPr lang="en-US" sz="1600" b="1" spc="-25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BCD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1270" algn="ctr">
                        <a:lnSpc>
                          <a:spcPct val="200000"/>
                        </a:lnSpc>
                        <a:spcBef>
                          <a:spcPts val="8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2450 mm </a:t>
                      </a:r>
                      <a:r>
                        <a:rPr lang="en-US" sz="1600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(Outer</a:t>
                      </a:r>
                      <a:r>
                        <a:rPr lang="en-US" sz="1600" spc="-1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4439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" marR="1270" algn="ctr">
                        <a:lnSpc>
                          <a:spcPct val="200000"/>
                        </a:lnSpc>
                        <a:spcBef>
                          <a:spcPts val="8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2250 mm </a:t>
                      </a:r>
                      <a:r>
                        <a:rPr lang="en-US" sz="1600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(Inner</a:t>
                      </a:r>
                      <a:r>
                        <a:rPr lang="en-US" sz="1600" spc="-1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2000">
                <a:tc>
                  <a:txBody>
                    <a:bodyPr/>
                    <a:lstStyle/>
                    <a:p>
                      <a:pPr marL="6350" marR="1905" algn="ctr">
                        <a:lnSpc>
                          <a:spcPct val="200000"/>
                        </a:lnSpc>
                        <a:spcBef>
                          <a:spcPts val="36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Bolts on inner </a:t>
                      </a:r>
                      <a:r>
                        <a:rPr lang="en-US" sz="1600" b="1" spc="-25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BCD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635" algn="ctr">
                        <a:lnSpc>
                          <a:spcPct val="200000"/>
                        </a:lnSpc>
                        <a:spcBef>
                          <a:spcPts val="365"/>
                        </a:spcBef>
                        <a:spcAft>
                          <a:spcPts val="0"/>
                        </a:spcAft>
                      </a:pPr>
                      <a:r>
                        <a:rPr lang="en-US" sz="1600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94</a:t>
                      </a:r>
                      <a:r>
                        <a:rPr lang="en-US" sz="1600" spc="-10" baseline="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US" sz="1600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* M36 </a:t>
                      </a:r>
                      <a:r>
                        <a:rPr lang="en-US" sz="1600" spc="-10" baseline="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 Dia. 39)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569014">
                <a:tc>
                  <a:txBody>
                    <a:bodyPr/>
                    <a:lstStyle/>
                    <a:p>
                      <a:pPr marL="6350" marR="1905" algn="ctr">
                        <a:lnSpc>
                          <a:spcPct val="200000"/>
                        </a:lnSpc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Bolts on outer </a:t>
                      </a:r>
                      <a:r>
                        <a:rPr lang="en-US" sz="1600" b="1" spc="-25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BCD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" marR="635" algn="ctr">
                        <a:lnSpc>
                          <a:spcPct val="200000"/>
                        </a:lnSpc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1600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102</a:t>
                      </a:r>
                      <a:r>
                        <a:rPr lang="en-US" sz="1600" spc="-10" baseline="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US" sz="1600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* M36</a:t>
                      </a:r>
                      <a:r>
                        <a:rPr lang="en-US" sz="1600" spc="-10" baseline="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( Dia. 39)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299">
                <a:tc>
                  <a:txBody>
                    <a:bodyPr/>
                    <a:lstStyle/>
                    <a:p>
                      <a:pPr marL="6350" marR="1905" algn="ctr">
                        <a:lnSpc>
                          <a:spcPct val="200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Hub </a:t>
                      </a:r>
                      <a:r>
                        <a:rPr lang="en-US" sz="1600" b="1" spc="-1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length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7620" marR="1905" algn="ctr">
                        <a:lnSpc>
                          <a:spcPct val="200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3500 </a:t>
                      </a:r>
                      <a:r>
                        <a:rPr lang="en-US" sz="1600" spc="-25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mm</a:t>
                      </a:r>
                      <a:endParaRPr lang="en-US" sz="16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41863" y="6021977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Shaft side view [ own design ]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err="1">
                <a:cs typeface="Times New Roman" pitchFamily="18" charset="0"/>
              </a:rPr>
              <a:t>Muthu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Thirunavukarasu</a:t>
            </a:r>
            <a:endParaRPr lang="en-US" dirty="0"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3DB8106-F4C0-B30F-4E4C-C94AA1BAB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98" y="676627"/>
            <a:ext cx="10915834" cy="5223437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 lang="en-US" sz="3200" b="1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 lang="en-US" sz="3200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 lang="en-US" sz="1600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 lang="en-US" sz="1600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 lang="en-US" sz="1600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 lang="en-US" sz="1600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 lang="en-US" sz="1600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r>
              <a:rPr lang="en-US" sz="1600" dirty="0"/>
              <a:t>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 lang="en-US" sz="1600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E125754-5C80-D153-4ADE-D11FEC3C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8C9CDFE-76AC-D841-E463-893AA30A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DF621F-7142-32B9-AEF4-D5BDEA90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CCC4BCF-4906-6550-7513-0A816BCF32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4281516-565E-4C2E-551B-402092CB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001" y="1332598"/>
            <a:ext cx="4743207" cy="458487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01C4B7A4-2CF5-62A1-6284-87550198B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18732438"/>
              </p:ext>
            </p:extLst>
          </p:nvPr>
        </p:nvGraphicFramePr>
        <p:xfrm>
          <a:off x="580292" y="1541454"/>
          <a:ext cx="5323368" cy="4202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787">
                  <a:extLst>
                    <a:ext uri="{9D8B030D-6E8A-4147-A177-3AD203B41FA5}">
                      <a16:colId xmlns="" xmlns:a16="http://schemas.microsoft.com/office/drawing/2014/main" val="1620252611"/>
                    </a:ext>
                  </a:extLst>
                </a:gridCol>
                <a:gridCol w="2663581">
                  <a:extLst>
                    <a:ext uri="{9D8B030D-6E8A-4147-A177-3AD203B41FA5}">
                      <a16:colId xmlns="" xmlns:a16="http://schemas.microsoft.com/office/drawing/2014/main" val="1421251017"/>
                    </a:ext>
                  </a:extLst>
                </a:gridCol>
              </a:tblGrid>
              <a:tr h="3630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Parameters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Values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0335668"/>
                  </a:ext>
                </a:extLst>
              </a:tr>
              <a:tr h="6353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Number of Bolt holes (Inner Ring)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125 (M 36)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9164844"/>
                  </a:ext>
                </a:extLst>
              </a:tr>
              <a:tr h="728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Number of Bolt holes (Outer 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142 (M 36)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57701686"/>
                  </a:ext>
                </a:extLst>
              </a:tr>
              <a:tr h="3630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Number of Rollers (per raceway)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20624622"/>
                  </a:ext>
                </a:extLst>
              </a:tr>
              <a:tr h="3630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Gear Module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20 mm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1642587"/>
                  </a:ext>
                </a:extLst>
              </a:tr>
              <a:tr h="3630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Pitch Circle Diameter 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3600 mm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0120072"/>
                  </a:ext>
                </a:extLst>
              </a:tr>
              <a:tr h="3630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Number of Teeth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180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594375"/>
                  </a:ext>
                </a:extLst>
              </a:tr>
              <a:tr h="3630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Material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42CrMo4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7717973"/>
                  </a:ext>
                </a:extLst>
              </a:tr>
              <a:tr h="3630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Weight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8 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Tones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44894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4399" y="470263"/>
            <a:ext cx="10476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Blade Bearing Specification</a:t>
            </a:r>
            <a:endParaRPr lang="en-US" sz="4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18013" y="6013660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 own design ]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2926424" y="6580434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Muthu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Thirunavukarasu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424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3DB8106-F4C0-B30F-4E4C-C94AA1BAB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330" y="529378"/>
            <a:ext cx="8953870" cy="4884191"/>
          </a:xfrm>
        </p:spPr>
        <p:txBody>
          <a:bodyPr/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endParaRPr lang="en-US" sz="3200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r>
              <a:rPr lang="en-US" sz="1600" dirty="0"/>
              <a:t> </a:t>
            </a:r>
            <a:endParaRPr lang="en-IN" sz="1400" kern="100" dirty="0">
              <a:solidFill>
                <a:prstClr val="black"/>
              </a:solidFill>
              <a:latin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E125754-5C80-D153-4ADE-D11FEC3C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8C9CDFE-76AC-D841-E463-893AA30A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DF621F-7142-32B9-AEF4-D5BDEA90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CCC4BCF-4906-6550-7513-0A816BCF32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6A40BF9-EA86-FE70-1298-18FDA0B4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438" y="4561147"/>
            <a:ext cx="3301696" cy="1634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9DB210F-E99E-4A22-88CD-B50B6FA61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2" y="1278988"/>
            <a:ext cx="5284286" cy="4387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94FF94D-6171-7638-BDD5-240906BD1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32" y="1311939"/>
            <a:ext cx="5044154" cy="3249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C6D363F-9837-A302-0724-2FAB552D4209}"/>
              </a:ext>
            </a:extLst>
          </p:cNvPr>
          <p:cNvSpPr txBox="1"/>
          <p:nvPr/>
        </p:nvSpPr>
        <p:spPr>
          <a:xfrm>
            <a:off x="2336208" y="5850341"/>
            <a:ext cx="139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Top view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E12B9F0-5797-215D-62AE-D227A530DB1B}"/>
              </a:ext>
            </a:extLst>
          </p:cNvPr>
          <p:cNvSpPr txBox="1"/>
          <p:nvPr/>
        </p:nvSpPr>
        <p:spPr>
          <a:xfrm>
            <a:off x="8284058" y="3862413"/>
            <a:ext cx="1521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view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7CD6D6F-9AE2-E310-DFA8-FEE28B75DF93}"/>
              </a:ext>
            </a:extLst>
          </p:cNvPr>
          <p:cNvSpPr txBox="1"/>
          <p:nvPr/>
        </p:nvSpPr>
        <p:spPr>
          <a:xfrm>
            <a:off x="8284058" y="6012809"/>
            <a:ext cx="166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Sectional view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5545" y="6118162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 own design ]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2149" y="457200"/>
            <a:ext cx="10502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kern="100" dirty="0" smtClean="0">
                <a:solidFill>
                  <a:prstClr val="black"/>
                </a:solidFill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CAD Model of Blade Bearing</a:t>
            </a:r>
            <a:endParaRPr lang="en-US" sz="4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2926424" y="6580434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Muthu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Thirunavukarasu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007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493484B-AF52-5632-99DF-4CF501F35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37" y="0"/>
            <a:ext cx="10515600" cy="888909"/>
          </a:xfrm>
        </p:spPr>
        <p:txBody>
          <a:bodyPr>
            <a:normAutofit fontScale="90000"/>
          </a:bodyPr>
          <a:lstStyle/>
          <a:p>
            <a:pPr marL="228600" indent="-228600" algn="ctr">
              <a:lnSpc>
                <a:spcPct val="200000"/>
              </a:lnSpc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Updated Additional Stiffening ring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D5A3C2-5B9E-1F73-7D93-3DEB1592F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B42395-0302-7AB9-9C1C-4AD003D3E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E6DEF68-E263-655F-E06A-4C5D41C1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DA2F9FB-CEB1-5866-3CC8-B1636F2CDE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err="1">
                <a:cs typeface="Times New Roman" pitchFamily="18" charset="0"/>
              </a:rPr>
              <a:t>Muthu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Thirunavukarasu</a:t>
            </a:r>
            <a:endParaRPr lang="en-US" dirty="0">
              <a:cs typeface="Times New Roman" pitchFamily="18" charset="0"/>
            </a:endParaRPr>
          </a:p>
        </p:txBody>
      </p:sp>
      <p:pic>
        <p:nvPicPr>
          <p:cNvPr id="13" name="Picture 12" descr="ring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5" y="1881052"/>
            <a:ext cx="5090622" cy="3312820"/>
          </a:xfrm>
          <a:prstGeom prst="rect">
            <a:avLst/>
          </a:prstGeom>
        </p:spPr>
      </p:pic>
      <p:pic>
        <p:nvPicPr>
          <p:cNvPr id="15" name="Picture 14" descr="ring 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3031" y="4464520"/>
            <a:ext cx="5152729" cy="14876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85016" y="6035040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Cross-section view [ own design 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05043" y="5412768"/>
            <a:ext cx="1722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 own design ]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192702" y="1430126"/>
          <a:ext cx="5397500" cy="2986846"/>
        </p:xfrm>
        <a:graphic>
          <a:graphicData uri="http://schemas.openxmlformats.org/drawingml/2006/table">
            <a:tbl>
              <a:tblPr/>
              <a:tblGrid>
                <a:gridCol w="2870200"/>
                <a:gridCol w="2527300"/>
              </a:tblGrid>
              <a:tr h="312848"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Additional Stiffening ring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402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Total weight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3.5 T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32402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Material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(same as Hub)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EN-GJS-400-18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2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No. of Rings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 (Each per blade)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72625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Holes for Bolts on inner BCD (Inspection of bolts on inner ring)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 </a:t>
                      </a:r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D100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636869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Hole for Bolts on outer BCD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(For blade connection)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142 * D38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2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Ring thickness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 mm 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8792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ss 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731" y="1603556"/>
            <a:ext cx="5343252" cy="43513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2791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Hub Assembly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Rotor Hub and Pitch System / </a:t>
            </a:r>
            <a:r>
              <a:rPr lang="en-GB" dirty="0" err="1" smtClean="0"/>
              <a:t>Optimus</a:t>
            </a:r>
            <a:r>
              <a:rPr lang="en-GB" dirty="0" smtClean="0"/>
              <a:t>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err="1">
                <a:cs typeface="Times New Roman" pitchFamily="18" charset="0"/>
              </a:rPr>
              <a:t>Muthu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Thirunavukarasu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18551" y="6118162"/>
            <a:ext cx="1819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 own Assembly ]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3496" y="1672046"/>
            <a:ext cx="3278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600" dirty="0" smtClean="0"/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Included components: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Rotor hub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Blade Bearing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Additional Stiffening 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Gear box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Electric Motor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92833" y="3849189"/>
            <a:ext cx="32787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Remaining components: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Spinner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Spinner connection 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Batteries fitting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Inverter fitting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Pitch pinion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Pitch bearing cover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ss 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419" y="1381488"/>
            <a:ext cx="6634158" cy="45621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08/12/2025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Rotor Hub and Pitch System / </a:t>
            </a:r>
            <a:r>
              <a:rPr lang="en-GB" dirty="0" err="1" smtClean="0"/>
              <a:t>Optimus</a:t>
            </a:r>
            <a:r>
              <a:rPr lang="en-GB" dirty="0" smtClean="0"/>
              <a:t>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err="1">
                <a:cs typeface="Times New Roman" pitchFamily="18" charset="0"/>
              </a:rPr>
              <a:t>Muthu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Thirunavukarasu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18551" y="6118162"/>
            <a:ext cx="1819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 own Assembly ]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17474" y="2351314"/>
            <a:ext cx="2194560" cy="5617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95851" y="3592286"/>
            <a:ext cx="2220686" cy="6008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101737" y="4376057"/>
            <a:ext cx="4010297" cy="7837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139543" y="5120640"/>
            <a:ext cx="2050868" cy="4310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280259" y="3414151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Blade Bearing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28730" y="2199306"/>
            <a:ext cx="266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Additional Stiffening ring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138443" y="4158734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Gear box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94992" y="494250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Electric Motor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äsentation3" id="{489382AE-0E20-4DDB-AC58-6881343BCB06}" vid="{12EB4CDA-A9DA-4F07-A373-8B888615A8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äsentation3" id="{489382AE-0E20-4DDB-AC58-6881343BCB06}" vid="{BC3BCC29-301C-4D70-A384-97DBC3379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template_final</Template>
  <TotalTime>1272</TotalTime>
  <Words>566</Words>
  <Application>Microsoft Office PowerPoint</Application>
  <PresentationFormat>Custom</PresentationFormat>
  <Paragraphs>176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Office</vt:lpstr>
      <vt:lpstr>Custom Design</vt:lpstr>
      <vt:lpstr>Benutzerdefiniertes Design</vt:lpstr>
      <vt:lpstr>Rotor Hub And Pitch System</vt:lpstr>
      <vt:lpstr>List of contents </vt:lpstr>
      <vt:lpstr> Hub cad model &amp; Specification</vt:lpstr>
      <vt:lpstr>Slide 4</vt:lpstr>
      <vt:lpstr>Slide 5</vt:lpstr>
      <vt:lpstr>Slide 6</vt:lpstr>
      <vt:lpstr> Updated Additional Stiffening ring Model</vt:lpstr>
      <vt:lpstr> Hub Assembly</vt:lpstr>
      <vt:lpstr>Slide 9</vt:lpstr>
      <vt:lpstr>Work to be done</vt:lpstr>
      <vt:lpstr>Slide 11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Rotor Hub And Pitch System</dc:title>
  <dc:creator>harsh panchal</dc:creator>
  <cp:lastModifiedBy>Dhruvin</cp:lastModifiedBy>
  <cp:revision>76</cp:revision>
  <dcterms:created xsi:type="dcterms:W3CDTF">2025-10-02T13:56:12Z</dcterms:created>
  <dcterms:modified xsi:type="dcterms:W3CDTF">2025-12-08T12:24:47Z</dcterms:modified>
</cp:coreProperties>
</file>